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5486400" cy="3657600"/>
  <p:notesSz cx="2895600" cy="4724400"/>
  <p:defaultTextStyle>
    <a:defPPr>
      <a:defRPr lang="en-US"/>
    </a:defPPr>
    <a:lvl1pPr marL="0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31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62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693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24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155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386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618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849" algn="l" defTabSz="5224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336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1254125" cy="236538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39888" y="0"/>
            <a:ext cx="1255712" cy="236538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D33E32C0-5DD9-4426-955D-B6F904778ED4}" type="datetimeFigureOut">
              <a:rPr lang="en-US" smtClean="0"/>
              <a:t>7/27/2024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3" y="354013"/>
            <a:ext cx="2657475" cy="1771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8925" y="2244726"/>
            <a:ext cx="2317750" cy="2125663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4487863"/>
            <a:ext cx="1254125" cy="234950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39888" y="4487863"/>
            <a:ext cx="1255712" cy="234950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89ED933E-F7C2-4469-8EAE-9F30B9541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79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1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3" y="354013"/>
            <a:ext cx="2657475" cy="1771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D933E-F7C2-4469-8EAE-9F30B9541A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01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3" y="354013"/>
            <a:ext cx="2657475" cy="1771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D933E-F7C2-4469-8EAE-9F30B9541A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01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8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3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6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69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2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15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38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618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84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4" y="455508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8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1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31" indent="0">
              <a:buNone/>
              <a:defRPr sz="1100" b="1"/>
            </a:lvl2pPr>
            <a:lvl3pPr marL="522462" indent="0">
              <a:buNone/>
              <a:defRPr sz="1000" b="1"/>
            </a:lvl3pPr>
            <a:lvl4pPr marL="783693" indent="0">
              <a:buNone/>
              <a:defRPr sz="900" b="1"/>
            </a:lvl4pPr>
            <a:lvl5pPr marL="1044924" indent="0">
              <a:buNone/>
              <a:defRPr sz="900" b="1"/>
            </a:lvl5pPr>
            <a:lvl6pPr marL="1306155" indent="0">
              <a:buNone/>
              <a:defRPr sz="900" b="1"/>
            </a:lvl6pPr>
            <a:lvl7pPr marL="1567386" indent="0">
              <a:buNone/>
              <a:defRPr sz="900" b="1"/>
            </a:lvl7pPr>
            <a:lvl8pPr marL="1828618" indent="0">
              <a:buNone/>
              <a:defRPr sz="900" b="1"/>
            </a:lvl8pPr>
            <a:lvl9pPr marL="2089849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1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6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31" indent="0">
              <a:buNone/>
              <a:defRPr sz="1100" b="1"/>
            </a:lvl2pPr>
            <a:lvl3pPr marL="522462" indent="0">
              <a:buNone/>
              <a:defRPr sz="1000" b="1"/>
            </a:lvl3pPr>
            <a:lvl4pPr marL="783693" indent="0">
              <a:buNone/>
              <a:defRPr sz="900" b="1"/>
            </a:lvl4pPr>
            <a:lvl5pPr marL="1044924" indent="0">
              <a:buNone/>
              <a:defRPr sz="900" b="1"/>
            </a:lvl5pPr>
            <a:lvl6pPr marL="1306155" indent="0">
              <a:buNone/>
              <a:defRPr sz="900" b="1"/>
            </a:lvl6pPr>
            <a:lvl7pPr marL="1567386" indent="0">
              <a:buNone/>
              <a:defRPr sz="900" b="1"/>
            </a:lvl7pPr>
            <a:lvl8pPr marL="1828618" indent="0">
              <a:buNone/>
              <a:defRPr sz="900" b="1"/>
            </a:lvl8pPr>
            <a:lvl9pPr marL="2089849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6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31" indent="0">
              <a:buNone/>
              <a:defRPr sz="700"/>
            </a:lvl2pPr>
            <a:lvl3pPr marL="522462" indent="0">
              <a:buNone/>
              <a:defRPr sz="600"/>
            </a:lvl3pPr>
            <a:lvl4pPr marL="783693" indent="0">
              <a:buNone/>
              <a:defRPr sz="500"/>
            </a:lvl4pPr>
            <a:lvl5pPr marL="1044924" indent="0">
              <a:buNone/>
              <a:defRPr sz="500"/>
            </a:lvl5pPr>
            <a:lvl6pPr marL="1306155" indent="0">
              <a:buNone/>
              <a:defRPr sz="500"/>
            </a:lvl6pPr>
            <a:lvl7pPr marL="1567386" indent="0">
              <a:buNone/>
              <a:defRPr sz="500"/>
            </a:lvl7pPr>
            <a:lvl8pPr marL="1828618" indent="0">
              <a:buNone/>
              <a:defRPr sz="500"/>
            </a:lvl8pPr>
            <a:lvl9pPr marL="2089849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31" indent="0">
              <a:buNone/>
              <a:defRPr sz="1600"/>
            </a:lvl2pPr>
            <a:lvl3pPr marL="522462" indent="0">
              <a:buNone/>
              <a:defRPr sz="1400"/>
            </a:lvl3pPr>
            <a:lvl4pPr marL="783693" indent="0">
              <a:buNone/>
              <a:defRPr sz="1100"/>
            </a:lvl4pPr>
            <a:lvl5pPr marL="1044924" indent="0">
              <a:buNone/>
              <a:defRPr sz="1100"/>
            </a:lvl5pPr>
            <a:lvl6pPr marL="1306155" indent="0">
              <a:buNone/>
              <a:defRPr sz="1100"/>
            </a:lvl6pPr>
            <a:lvl7pPr marL="1567386" indent="0">
              <a:buNone/>
              <a:defRPr sz="1100"/>
            </a:lvl7pPr>
            <a:lvl8pPr marL="1828618" indent="0">
              <a:buNone/>
              <a:defRPr sz="1100"/>
            </a:lvl8pPr>
            <a:lvl9pPr marL="2089849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31" indent="0">
              <a:buNone/>
              <a:defRPr sz="700"/>
            </a:lvl2pPr>
            <a:lvl3pPr marL="522462" indent="0">
              <a:buNone/>
              <a:defRPr sz="600"/>
            </a:lvl3pPr>
            <a:lvl4pPr marL="783693" indent="0">
              <a:buNone/>
              <a:defRPr sz="500"/>
            </a:lvl4pPr>
            <a:lvl5pPr marL="1044924" indent="0">
              <a:buNone/>
              <a:defRPr sz="500"/>
            </a:lvl5pPr>
            <a:lvl6pPr marL="1306155" indent="0">
              <a:buNone/>
              <a:defRPr sz="500"/>
            </a:lvl6pPr>
            <a:lvl7pPr marL="1567386" indent="0">
              <a:buNone/>
              <a:defRPr sz="500"/>
            </a:lvl7pPr>
            <a:lvl8pPr marL="1828618" indent="0">
              <a:buNone/>
              <a:defRPr sz="500"/>
            </a:lvl8pPr>
            <a:lvl9pPr marL="2089849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6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7" tIns="26123" rIns="52247" bIns="2612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1"/>
            <a:ext cx="4937760" cy="2413847"/>
          </a:xfrm>
          <a:prstGeom prst="rect">
            <a:avLst/>
          </a:prstGeom>
        </p:spPr>
        <p:txBody>
          <a:bodyPr vert="horz" lIns="52247" tIns="26123" rIns="52247" bIns="261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7" tIns="26123" rIns="52247" bIns="26123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7" tIns="26123" rIns="52247" bIns="26123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7" tIns="26123" rIns="52247" bIns="26123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62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23" indent="-195923" algn="l" defTabSz="5224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01" indent="-163270" algn="l" defTabSz="522462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078" indent="-130616" algn="l" defTabSz="522462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09" indent="-130616" algn="l" defTabSz="522462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40" indent="-130616" algn="l" defTabSz="522462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770" indent="-130616" algn="l" defTabSz="522462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02" indent="-130616" algn="l" defTabSz="522462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233" indent="-130616" algn="l" defTabSz="522462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464" indent="-130616" algn="l" defTabSz="522462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31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62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693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24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155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386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618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849" algn="l" defTabSz="52246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1825"/>
            <a:ext cx="5486400" cy="547851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Our Strategic Priorities</a:t>
            </a:r>
            <a:endParaRPr lang="en-US" sz="2000" i="1" u="sng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961290"/>
            <a:ext cx="5181600" cy="2590800"/>
          </a:xfrm>
        </p:spPr>
        <p:txBody>
          <a:bodyPr>
            <a:normAutofit lnSpcReduction="10000"/>
          </a:bodyPr>
          <a:lstStyle/>
          <a:p>
            <a:pPr marL="285736" indent="-285736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Build </a:t>
            </a:r>
            <a:r>
              <a:rPr lang="en-US" sz="1600" dirty="0">
                <a:solidFill>
                  <a:schemeClr val="tx1"/>
                </a:solidFill>
              </a:rPr>
              <a:t>our culture and identity around our core values and mission </a:t>
            </a:r>
          </a:p>
          <a:p>
            <a:pPr marL="285736" indent="-285736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Every space in our facility is regularly and purposefully used to share God’s love. </a:t>
            </a:r>
          </a:p>
          <a:p>
            <a:pPr marL="285736" indent="-285736" algn="l">
              <a:buFont typeface="Arial" pitchFamily="34" charset="0"/>
              <a:buChar char="•"/>
            </a:pPr>
            <a:r>
              <a:rPr lang="en-US" sz="1600" smtClean="0">
                <a:solidFill>
                  <a:schemeClr val="tx1"/>
                </a:solidFill>
              </a:rPr>
              <a:t>Create </a:t>
            </a:r>
            <a:r>
              <a:rPr lang="en-US" sz="1600" dirty="0">
                <a:solidFill>
                  <a:schemeClr val="tx1"/>
                </a:solidFill>
              </a:rPr>
              <a:t>a safe and innovative community </a:t>
            </a:r>
            <a:r>
              <a:rPr lang="en-US" sz="1600" dirty="0" smtClean="0">
                <a:solidFill>
                  <a:schemeClr val="tx1"/>
                </a:solidFill>
              </a:rPr>
              <a:t>for </a:t>
            </a:r>
            <a:r>
              <a:rPr lang="en-US" sz="1600" dirty="0">
                <a:solidFill>
                  <a:schemeClr val="tx1"/>
                </a:solidFill>
              </a:rPr>
              <a:t>young people to experience God’s love.</a:t>
            </a:r>
          </a:p>
          <a:p>
            <a:pPr marL="285736" indent="-285736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Welcome adults into authentic relationships with Jesus and each other. </a:t>
            </a:r>
          </a:p>
          <a:p>
            <a:pPr marL="285736" indent="-285736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Every person is engaged in a community service or mission project every year.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208717"/>
            <a:ext cx="1870364" cy="344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38149"/>
            <a:ext cx="5486400" cy="547851"/>
          </a:xfrm>
        </p:spPr>
        <p:txBody>
          <a:bodyPr>
            <a:normAutofit/>
          </a:bodyPr>
          <a:lstStyle/>
          <a:p>
            <a:r>
              <a:rPr lang="en-US" sz="20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Our Core Values</a:t>
            </a:r>
            <a:endParaRPr lang="en-US" sz="2000" i="1" u="sng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362199"/>
            <a:ext cx="2438400" cy="990600"/>
          </a:xfrm>
        </p:spPr>
        <p:txBody>
          <a:bodyPr>
            <a:noAutofit/>
          </a:bodyPr>
          <a:lstStyle/>
          <a:p>
            <a:pPr marL="168266" lvl="1" indent="-168266" algn="l">
              <a:buFont typeface="Arial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Community Service / Generosity </a:t>
            </a:r>
          </a:p>
          <a:p>
            <a:pPr marL="168266" lvl="1" indent="-168266" algn="l">
              <a:buFont typeface="Arial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Freely Accepting (of all people)</a:t>
            </a:r>
          </a:p>
          <a:p>
            <a:pPr marL="168266" lvl="1" indent="-168266" algn="l">
              <a:buFont typeface="Arial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Youth Support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442749"/>
            <a:ext cx="5486400" cy="547851"/>
          </a:xfrm>
          <a:prstGeom prst="rect">
            <a:avLst/>
          </a:prstGeom>
        </p:spPr>
        <p:txBody>
          <a:bodyPr vert="horz" lIns="52247" tIns="26123" rIns="52247" bIns="26123" rtlCol="0" anchor="ctr">
            <a:norm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Our Mission</a:t>
            </a:r>
            <a:endParaRPr lang="en-US" sz="2000" i="1" u="sng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895600" y="2362199"/>
            <a:ext cx="2438400" cy="990600"/>
          </a:xfrm>
          <a:prstGeom prst="rect">
            <a:avLst/>
          </a:prstGeom>
        </p:spPr>
        <p:txBody>
          <a:bodyPr vert="horz" lIns="52247" tIns="26123" rIns="52247" bIns="26123" rtlCol="0">
            <a:norm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469" lvl="1" indent="-117469" algn="l">
              <a:buFont typeface="Arial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Spiritual Accessibility / Variety</a:t>
            </a:r>
          </a:p>
          <a:p>
            <a:pPr marL="117469" lvl="1" indent="-117469" algn="l">
              <a:buFont typeface="Arial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Willingness to Change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1066800"/>
            <a:ext cx="5181600" cy="400105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algn="ctr"/>
            <a:r>
              <a:rPr lang="en-US" sz="2000" b="1" dirty="0"/>
              <a:t>Growing a welcoming community of Christ 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208717"/>
            <a:ext cx="1870364" cy="3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90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101</Words>
  <Application>Microsoft Office PowerPoint</Application>
  <PresentationFormat>Custom</PresentationFormat>
  <Paragraphs>16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Our Strategic Priorities</vt:lpstr>
      <vt:lpstr>Our Core Values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22</cp:revision>
  <cp:lastPrinted>2023-01-07T05:16:53Z</cp:lastPrinted>
  <dcterms:created xsi:type="dcterms:W3CDTF">2022-05-21T18:48:08Z</dcterms:created>
  <dcterms:modified xsi:type="dcterms:W3CDTF">2024-07-28T03:50:32Z</dcterms:modified>
</cp:coreProperties>
</file>